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6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</p:sldIdLst>
  <p:sldSz cy="5143500" cx="9144000"/>
  <p:notesSz cx="6858000" cy="9144000"/>
  <p:embeddedFontLst>
    <p:embeddedFont>
      <p:font typeface="Proxima Nova"/>
      <p:regular r:id="rId77"/>
      <p:bold r:id="rId78"/>
      <p:italic r:id="rId79"/>
      <p:boldItalic r:id="rId80"/>
    </p:embeddedFont>
    <p:embeddedFont>
      <p:font typeface="Nunito"/>
      <p:regular r:id="rId81"/>
      <p:bold r:id="rId82"/>
      <p:italic r:id="rId83"/>
      <p:boldItalic r:id="rId84"/>
    </p:embeddedFont>
    <p:embeddedFont>
      <p:font typeface="Montserrat"/>
      <p:regular r:id="rId85"/>
      <p:bold r:id="rId86"/>
      <p:italic r:id="rId87"/>
      <p:boldItalic r:id="rId88"/>
    </p:embeddedFont>
    <p:embeddedFont>
      <p:font typeface="Google Sans Medium"/>
      <p:regular r:id="rId89"/>
      <p:bold r:id="rId90"/>
      <p:italic r:id="rId91"/>
      <p:boldItalic r:id="rId9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1" name="Enrique Díaz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50F05911-0398-4E26-AB23-6EEFFFA935CA}">
  <a:tblStyle styleId="{50F05911-0398-4E26-AB23-6EEFFFA935C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84" Type="http://schemas.openxmlformats.org/officeDocument/2006/relationships/font" Target="fonts/Nunito-boldItalic.fntdata"/><Relationship Id="rId83" Type="http://schemas.openxmlformats.org/officeDocument/2006/relationships/font" Target="fonts/Nunito-italic.fntdata"/><Relationship Id="rId42" Type="http://schemas.openxmlformats.org/officeDocument/2006/relationships/slide" Target="slides/slide36.xml"/><Relationship Id="rId86" Type="http://schemas.openxmlformats.org/officeDocument/2006/relationships/font" Target="fonts/Montserrat-bold.fntdata"/><Relationship Id="rId41" Type="http://schemas.openxmlformats.org/officeDocument/2006/relationships/slide" Target="slides/slide35.xml"/><Relationship Id="rId85" Type="http://schemas.openxmlformats.org/officeDocument/2006/relationships/font" Target="fonts/Montserrat-regular.fntdata"/><Relationship Id="rId44" Type="http://schemas.openxmlformats.org/officeDocument/2006/relationships/slide" Target="slides/slide38.xml"/><Relationship Id="rId88" Type="http://schemas.openxmlformats.org/officeDocument/2006/relationships/font" Target="fonts/Montserrat-boldItalic.fntdata"/><Relationship Id="rId43" Type="http://schemas.openxmlformats.org/officeDocument/2006/relationships/slide" Target="slides/slide37.xml"/><Relationship Id="rId87" Type="http://schemas.openxmlformats.org/officeDocument/2006/relationships/font" Target="fonts/Montserrat-italic.fntdata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89" Type="http://schemas.openxmlformats.org/officeDocument/2006/relationships/font" Target="fonts/GoogleSansMedium-regular.fntdata"/><Relationship Id="rId80" Type="http://schemas.openxmlformats.org/officeDocument/2006/relationships/font" Target="fonts/ProximaNova-boldItalic.fntdata"/><Relationship Id="rId82" Type="http://schemas.openxmlformats.org/officeDocument/2006/relationships/font" Target="fonts/Nunito-bold.fntdata"/><Relationship Id="rId81" Type="http://schemas.openxmlformats.org/officeDocument/2006/relationships/font" Target="fonts/Nunito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commentAuthors" Target="commentAuthor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31" Type="http://schemas.openxmlformats.org/officeDocument/2006/relationships/slide" Target="slides/slide25.xml"/><Relationship Id="rId75" Type="http://schemas.openxmlformats.org/officeDocument/2006/relationships/slide" Target="slides/slide69.xml"/><Relationship Id="rId30" Type="http://schemas.openxmlformats.org/officeDocument/2006/relationships/slide" Target="slides/slide24.xml"/><Relationship Id="rId74" Type="http://schemas.openxmlformats.org/officeDocument/2006/relationships/slide" Target="slides/slide68.xml"/><Relationship Id="rId33" Type="http://schemas.openxmlformats.org/officeDocument/2006/relationships/slide" Target="slides/slide27.xml"/><Relationship Id="rId77" Type="http://schemas.openxmlformats.org/officeDocument/2006/relationships/font" Target="fonts/ProximaNova-regular.fntdata"/><Relationship Id="rId32" Type="http://schemas.openxmlformats.org/officeDocument/2006/relationships/slide" Target="slides/slide26.xml"/><Relationship Id="rId76" Type="http://schemas.openxmlformats.org/officeDocument/2006/relationships/slide" Target="slides/slide70.xml"/><Relationship Id="rId35" Type="http://schemas.openxmlformats.org/officeDocument/2006/relationships/slide" Target="slides/slide29.xml"/><Relationship Id="rId79" Type="http://schemas.openxmlformats.org/officeDocument/2006/relationships/font" Target="fonts/ProximaNova-italic.fntdata"/><Relationship Id="rId34" Type="http://schemas.openxmlformats.org/officeDocument/2006/relationships/slide" Target="slides/slide28.xml"/><Relationship Id="rId78" Type="http://schemas.openxmlformats.org/officeDocument/2006/relationships/font" Target="fonts/ProximaNova-bold.fntdata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20" Type="http://schemas.openxmlformats.org/officeDocument/2006/relationships/slide" Target="slides/slide14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22" Type="http://schemas.openxmlformats.org/officeDocument/2006/relationships/slide" Target="slides/slide16.xml"/><Relationship Id="rId66" Type="http://schemas.openxmlformats.org/officeDocument/2006/relationships/slide" Target="slides/slide60.xml"/><Relationship Id="rId21" Type="http://schemas.openxmlformats.org/officeDocument/2006/relationships/slide" Target="slides/slide15.xml"/><Relationship Id="rId65" Type="http://schemas.openxmlformats.org/officeDocument/2006/relationships/slide" Target="slides/slide59.xml"/><Relationship Id="rId24" Type="http://schemas.openxmlformats.org/officeDocument/2006/relationships/slide" Target="slides/slide18.xml"/><Relationship Id="rId68" Type="http://schemas.openxmlformats.org/officeDocument/2006/relationships/slide" Target="slides/slide62.xml"/><Relationship Id="rId23" Type="http://schemas.openxmlformats.org/officeDocument/2006/relationships/slide" Target="slides/slide17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slide" Target="slides/slide63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91" Type="http://schemas.openxmlformats.org/officeDocument/2006/relationships/font" Target="fonts/GoogleSansMedium-italic.fntdata"/><Relationship Id="rId90" Type="http://schemas.openxmlformats.org/officeDocument/2006/relationships/font" Target="fonts/GoogleSansMedium-bold.fntdata"/><Relationship Id="rId92" Type="http://schemas.openxmlformats.org/officeDocument/2006/relationships/font" Target="fonts/GoogleSansMedium-boldItalic.fntdata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1-10-25T07:42:48.370">
    <p:pos x="6000" y="0"/>
    <p:text>@k@devf.mx iterates over this version. The lesson was given using another slide deck.
_Assigned to Enrique Díaz_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n.wikipedia.org/wiki/Timeline_of_machine_learning" TargetMode="Externa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n.wikipedia.org/wiki/Stochastic_neural_analog_reinforcement_calculator" TargetMode="External"/><Relationship Id="rId3" Type="http://schemas.openxmlformats.org/officeDocument/2006/relationships/hyperlink" Target="http://cyberneticzoo.com/mazesolvers/1951-maze-solver-minsky-edmonds-american/" TargetMode="External"/><Relationship Id="rId4" Type="http://schemas.openxmlformats.org/officeDocument/2006/relationships/hyperlink" Target="https://www.historyofinformation.com/detail.php?entryid=4343" TargetMode="Externa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n.wikipedia.org/wiki/Frank_Rosenblatt" TargetMode="Externa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n.wikipedia.org/wiki/Perceptrons_(book)" TargetMode="Externa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n.wikipedia.org/wiki/Neocognitron" TargetMode="External"/><Relationship Id="rId3" Type="http://schemas.openxmlformats.org/officeDocument/2006/relationships/hyperlink" Target="https://twitter.com/hardmaru/status/977009170225364992?lang=gl" TargetMode="Externa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n.wikipedia.org/wiki/MNIST_database" TargetMode="Externa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n.wikipedia.org/wiki/ImageNet" TargetMode="Externa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n.wikipedia.org/wiki/AlphaGo" TargetMode="Externa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afe96b6587_0_2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afe96b6587_0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f39ae4dc8c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f39ae4dc8c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ede8c4bddb_0_4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ede8c4bddb_0_4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ede8c4bddb_0_4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ede8c4bddb_0_4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Emular pensamiento/comportamiento humano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ede8c4bdd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ede8c4bdd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https://en.wikipedia.org/wiki/Timeline_of_machine_learning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https://mind.ilstu.edu/curriculum/mcp_neurons/index.html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ede8c4bddb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ede8c4bddb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SNARC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https://en.wikipedia.org/wiki/Stochastic_neural_analog_reinforcement_calculator</a:t>
            </a:r>
            <a:br>
              <a:rPr lang="en"/>
            </a:b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http://cyberneticzoo.com/mazesolvers/1951-maze-solver-minsky-edmonds-american/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https://www.historyofinformation.com/detail.php?entryid=4343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ede8c4bddb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ede8c4bddb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https://en.wikipedia.org/wiki/Frank_Rosenblatt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ede8c4bddb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ede8c4bddb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https://en.wikipedia.org/wiki/Perceptrons_(book)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ede8c4bddb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ede8c4bddb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https://en.wikipedia.org/wiki/Neocognitron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https://twitter.com/hardmaru/status/977009170225364992?lang=gl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ede8c4bddb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ede8c4bddb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https://en.wikipedia.org/wiki/MNIST_database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ede8c4bddb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ede8c4bddb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8304105c32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8304105c32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ede8c4bddb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ede8c4bddb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https://en.wikipedia.org/wiki/ImageNet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Primera Red Neuronal Deep Learning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DenseNet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ede8c4bddb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ede8c4bddb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ede8c4bddb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ede8c4bddb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https://en.wikipedia.org/wiki/AlphaGo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ede8c4bddb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ede8c4bddb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ede8c4bddb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ede8c4bddb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Los 3 conceptos fundamentales que componen a un proyecto de Machine Learning son los siguientes: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Modelo: Cuando creamos una representación o simplificación un objeto o un evento.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Inferencia</a:t>
            </a:r>
            <a:r>
              <a:rPr lang="en">
                <a:solidFill>
                  <a:schemeClr val="dk1"/>
                </a:solidFill>
              </a:rPr>
              <a:t>: Conjeturas a las llegamos usando el razonamiento, y partiendo de premisas hacia consecuencias lógicas.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Aprendizaje: La capacidad que tiene un algoritmo para aprender del error en una tarea dada.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ede8c4bddb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ede8c4bddb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 of AI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Coded Bias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ede8c4bddb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ede8c4bddb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ede8c4bddb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ede8c4bddb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ede8c4bddb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ede8c4bddb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ede8c4bddb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ede8c4bddb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e73117e56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e73117e56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ede8c4bddb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ede8c4bddb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Redes neuronales recurrentes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ede8c4bddb_0_5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ede8c4bddb_0_5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ede8c4bddb_0_6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ede8c4bddb_0_6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ede8c4bddb_0_6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ede8c4bddb_0_6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ede8c4bddb_0_6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ede8c4bddb_0_6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ede8c4bddb_0_6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ede8c4bddb_0_6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ede8c4bddb_0_6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ede8c4bddb_0_6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ede8c4bddb_0_6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ede8c4bddb_0_6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ede8c4bddb_0_7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ede8c4bddb_0_7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ede8c4bddb_0_7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ede8c4bddb_0_7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e73117e560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e73117e560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ede8c4bddb_0_7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ede8c4bddb_0_7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ede8c4bddb_0_7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ede8c4bddb_0_7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ede8c4bddb_0_7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ede8c4bddb_0_7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ede8c4bddb_0_7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ede8c4bddb_0_7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ede8c4bddb_0_7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ede8c4bddb_0_7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ede8c4bddb_0_7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ede8c4bddb_0_7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ede8c4bddb_0_7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ede8c4bddb_0_7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ede8c4bddb_0_7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ede8c4bddb_0_7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ede8c4bddb_0_7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ede8c4bddb_0_7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ede8c4bddb_0_7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ede8c4bddb_0_7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ede8c4bddb_0_5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ede8c4bddb_0_5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ede8c4bddb_0_7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ede8c4bddb_0_7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ede8c4bddb_0_7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ede8c4bddb_0_7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ede8c4bddb_0_7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ede8c4bddb_0_7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ede8c4bddb_0_7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ede8c4bddb_0_7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ede8c4bddb_0_8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ede8c4bddb_0_8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ede8c4bddb_0_8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ede8c4bddb_0_8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ede8c4bddb_0_8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ede8c4bddb_0_8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ede8c4bddb_0_8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ede8c4bddb_0_8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ede8c4bddb_0_8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" name="Google Shape;543;gede8c4bddb_0_8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ede8c4bddb_0_8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gede8c4bddb_0_8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ede8c4bddb_0_5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ede8c4bddb_0_5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ede8c4bddb_0_8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ede8c4bddb_0_8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ede8c4bddb_0_8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Google Shape;561;gede8c4bddb_0_8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ede8c4bddb_0_8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6" name="Google Shape;566;gede8c4bddb_0_8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ede8c4bddb_0_8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Google Shape;571;gede8c4bddb_0_8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ede8c4bddb_0_5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1" name="Google Shape;581;gede8c4bddb_0_5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ede8c4bddb_0_8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ede8c4bddb_0_8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ede8c4bddb_0_5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1" name="Google Shape;601;gede8c4bddb_0_5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gede8c4bddb_0_8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1" name="Google Shape;611;gede8c4bddb_0_8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ede8c4bddb_0_3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1" name="Google Shape;621;gede8c4bddb_0_3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d66e654ec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8" name="Google Shape;628;gd66e654ec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ede8c4bddb_0_5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ede8c4bddb_0_5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Como saben…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 es una lectura obligatoria para pasar el curso...</a:t>
            </a:r>
            <a:endParaRPr baseline="30000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cc4ff05a6e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6" name="Google Shape;636;gcc4ff05a6e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ede8c4bddb_0_5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ede8c4bddb_0_5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f39ae4dc8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f39ae4dc8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Relationship Id="rId3" Type="http://schemas.openxmlformats.org/officeDocument/2006/relationships/image" Target="../media/image3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7.gif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7.gif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Relationship Id="rId3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311700" y="1116925"/>
            <a:ext cx="8520600" cy="126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pic>
        <p:nvPicPr>
          <p:cNvPr id="10" name="Google Shape;10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y una columna 1">
  <p:cSld name="ONE_COLUMN_TEX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1"/>
          <p:cNvSpPr txBox="1"/>
          <p:nvPr>
            <p:ph type="title"/>
          </p:nvPr>
        </p:nvSpPr>
        <p:spPr>
          <a:xfrm>
            <a:off x="363500" y="396050"/>
            <a:ext cx="38523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2" name="Google Shape;42;p11"/>
          <p:cNvSpPr txBox="1"/>
          <p:nvPr>
            <p:ph idx="1" type="body"/>
          </p:nvPr>
        </p:nvSpPr>
        <p:spPr>
          <a:xfrm>
            <a:off x="363500" y="1230050"/>
            <a:ext cx="38523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2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4800"/>
              <a:buNone/>
              <a:defRPr sz="4800">
                <a:solidFill>
                  <a:srgbClr val="8E7CC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pic>
        <p:nvPicPr>
          <p:cNvPr id="45" name="Google Shape;45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Google Shape;4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12000"/>
              <a:buNone/>
              <a:defRPr sz="12000">
                <a:solidFill>
                  <a:srgbClr val="8E7CC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0" name="Google Shape;50;p1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51" name="Google Shape;51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1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6" name="Google Shape;56;p1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7" name="Google Shape;57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 sin logo">
  <p:cSld name="TITLE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7"/>
          <p:cNvSpPr txBox="1"/>
          <p:nvPr>
            <p:ph type="ctrTitle"/>
          </p:nvPr>
        </p:nvSpPr>
        <p:spPr>
          <a:xfrm>
            <a:off x="311700" y="1116925"/>
            <a:ext cx="8520600" cy="126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pic>
        <p:nvPicPr>
          <p:cNvPr id="60" name="Google Shape;6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2">
  <p:cSld name="TITLE_3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63" name="Google Shape;63;p1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4" name="Google Shape;64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3">
  <p:cSld name="TITLE_4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67" name="Google Shape;67;p1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8" name="Google Shape;68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4">
  <p:cSld name="TITLE_5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71" name="Google Shape;71;p2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72" name="Google Shape;72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title"/>
          </p:nvPr>
        </p:nvSpPr>
        <p:spPr>
          <a:xfrm>
            <a:off x="240100" y="821550"/>
            <a:ext cx="7786800" cy="60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3" name="Google Shape;13;p3"/>
          <p:cNvSpPr txBox="1"/>
          <p:nvPr>
            <p:ph idx="1" type="subTitle"/>
          </p:nvPr>
        </p:nvSpPr>
        <p:spPr>
          <a:xfrm>
            <a:off x="265500" y="1424850"/>
            <a:ext cx="5484300" cy="35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4" name="Google Shape;14;p3"/>
          <p:cNvSpPr txBox="1"/>
          <p:nvPr>
            <p:ph idx="2" type="body"/>
          </p:nvPr>
        </p:nvSpPr>
        <p:spPr>
          <a:xfrm>
            <a:off x="311700" y="2155325"/>
            <a:ext cx="3999900" cy="24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5">
  <p:cSld name="TITLE_6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2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75" name="Google Shape;75;p2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76" name="Google Shape;76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Line Cover">
  <p:cSld name="TITLE_7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2"/>
          <p:cNvSpPr txBox="1"/>
          <p:nvPr/>
        </p:nvSpPr>
        <p:spPr>
          <a:xfrm>
            <a:off x="272342" y="48600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solidFill>
                  <a:srgbClr val="999999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‹#›</a:t>
            </a:fld>
            <a:endParaRPr sz="600">
              <a:solidFill>
                <a:srgbClr val="999999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79" name="Google Shape;79;p22"/>
          <p:cNvSpPr txBox="1"/>
          <p:nvPr/>
        </p:nvSpPr>
        <p:spPr>
          <a:xfrm>
            <a:off x="4025050" y="4860075"/>
            <a:ext cx="1093800" cy="3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999999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Crece con Google</a:t>
            </a:r>
            <a:endParaRPr sz="600">
              <a:solidFill>
                <a:srgbClr val="999999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pic>
        <p:nvPicPr>
          <p:cNvPr id="80" name="Google Shape;80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692" y="3905825"/>
            <a:ext cx="3543608" cy="104823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45999" y="3925016"/>
            <a:ext cx="3213826" cy="101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22"/>
          <p:cNvPicPr preferRelativeResize="0"/>
          <p:nvPr/>
        </p:nvPicPr>
        <p:blipFill rotWithShape="1">
          <a:blip r:embed="rId4">
            <a:alphaModFix/>
          </a:blip>
          <a:srcRect b="0" l="20012" r="19491" t="65415"/>
          <a:stretch/>
        </p:blipFill>
        <p:spPr>
          <a:xfrm>
            <a:off x="3916025" y="181800"/>
            <a:ext cx="1311950" cy="369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3" name="Google Shape;83;p22"/>
          <p:cNvCxnSpPr/>
          <p:nvPr/>
        </p:nvCxnSpPr>
        <p:spPr>
          <a:xfrm>
            <a:off x="3653650" y="4858975"/>
            <a:ext cx="19377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6">
  <p:cSld name="TITLE_8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86" name="Google Shape;86;p2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87" name="Google Shape;87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7">
  <p:cSld name="TITLE_9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90" name="Google Shape;90;p2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91" name="Google Shape;91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8">
  <p:cSld name="TITLE_10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5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25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25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96" name="Google Shape;96;p25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" name="Google Shape;97;p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9">
  <p:cSld name="TITLE_11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0" name="Google Shape;100;p2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01" name="Google Shape;101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0">
  <p:cSld name="TITLE_12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4" name="Google Shape;104;p2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05" name="Google Shape;105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1">
  <p:cSld name="TITLE_13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8" name="Google Shape;108;p2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09" name="Google Shape;109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RECHA">
  <p:cSld name="TITLE_AND_BODY_5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9"/>
          <p:cNvSpPr/>
          <p:nvPr/>
        </p:nvSpPr>
        <p:spPr>
          <a:xfrm>
            <a:off x="0" y="0"/>
            <a:ext cx="204000" cy="20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29"/>
          <p:cNvSpPr txBox="1"/>
          <p:nvPr/>
        </p:nvSpPr>
        <p:spPr>
          <a:xfrm>
            <a:off x="272342" y="48600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solidFill>
                  <a:srgbClr val="999999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‹#›</a:t>
            </a:fld>
            <a:endParaRPr sz="600">
              <a:solidFill>
                <a:srgbClr val="999999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113" name="Google Shape;113;p29"/>
          <p:cNvSpPr txBox="1"/>
          <p:nvPr/>
        </p:nvSpPr>
        <p:spPr>
          <a:xfrm>
            <a:off x="272342" y="48600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solidFill>
                  <a:srgbClr val="999999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‹#›</a:t>
            </a:fld>
            <a:endParaRPr sz="600">
              <a:solidFill>
                <a:srgbClr val="999999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114" name="Google Shape;114;p29"/>
          <p:cNvSpPr txBox="1"/>
          <p:nvPr/>
        </p:nvSpPr>
        <p:spPr>
          <a:xfrm>
            <a:off x="4025050" y="4860075"/>
            <a:ext cx="1093800" cy="3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999999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Crece con Google</a:t>
            </a:r>
            <a:endParaRPr sz="600">
              <a:solidFill>
                <a:srgbClr val="999999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pic>
        <p:nvPicPr>
          <p:cNvPr id="115" name="Google Shape;115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645999" y="3925016"/>
            <a:ext cx="3213826" cy="101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9"/>
          <p:cNvPicPr preferRelativeResize="0"/>
          <p:nvPr/>
        </p:nvPicPr>
        <p:blipFill rotWithShape="1">
          <a:blip r:embed="rId3">
            <a:alphaModFix/>
          </a:blip>
          <a:srcRect b="0" l="20012" r="19491" t="65415"/>
          <a:stretch/>
        </p:blipFill>
        <p:spPr>
          <a:xfrm>
            <a:off x="7369125" y="181800"/>
            <a:ext cx="1311950" cy="369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7" name="Google Shape;117;p29"/>
          <p:cNvCxnSpPr/>
          <p:nvPr/>
        </p:nvCxnSpPr>
        <p:spPr>
          <a:xfrm>
            <a:off x="3653650" y="4858975"/>
            <a:ext cx="19377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2">
  <p:cSld name="TITLE_14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" name="Google Shape;120;p3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1" name="Google Shape;121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vidades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/>
          <p:nvPr>
            <p:ph type="title"/>
          </p:nvPr>
        </p:nvSpPr>
        <p:spPr>
          <a:xfrm>
            <a:off x="4293025" y="1547775"/>
            <a:ext cx="3468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17" name="Google Shape;17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4"/>
          <p:cNvSpPr txBox="1"/>
          <p:nvPr>
            <p:ph idx="1" type="subTitle"/>
          </p:nvPr>
        </p:nvSpPr>
        <p:spPr>
          <a:xfrm>
            <a:off x="4293025" y="2921425"/>
            <a:ext cx="2663100" cy="35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"/>
              <a:buNone/>
              <a:defRPr i="1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>
  <p:cSld name="CUSTOM_3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3">
  <p:cSld name="TITLE_15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3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5" name="Google Shape;125;p3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6" name="Google Shape;126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4">
  <p:cSld name="TITLE_16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33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33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33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1" name="Google Shape;131;p33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2" name="Google Shape;132;p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5">
  <p:cSld name="TITLE_17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35" name="Google Shape;135;p3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36" name="Google Shape;136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6">
  <p:cSld name="TITLE_18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3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39" name="Google Shape;139;p3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40" name="Google Shape;140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7">
  <p:cSld name="TITLE_19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43" name="Google Shape;143;p3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44" name="Google Shape;144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8">
  <p:cSld name="TITLE_20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47" name="Google Shape;147;p3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48" name="Google Shape;148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9">
  <p:cSld name="TITLE_21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51" name="Google Shape;151;p3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52" name="Google Shape;152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6">
  <p:cSld name="TITLE_AND_BODY_6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9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39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6" name="Google Shape;156;p39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7" name="Google Shape;157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tivo">
  <p:cSld name="TITLE_AND_BOD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 txBox="1"/>
          <p:nvPr>
            <p:ph type="title"/>
          </p:nvPr>
        </p:nvSpPr>
        <p:spPr>
          <a:xfrm>
            <a:off x="1899450" y="459373"/>
            <a:ext cx="5345100" cy="7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21" name="Google Shape;21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5"/>
          <p:cNvSpPr txBox="1"/>
          <p:nvPr>
            <p:ph idx="1" type="subTitle"/>
          </p:nvPr>
        </p:nvSpPr>
        <p:spPr>
          <a:xfrm>
            <a:off x="1228325" y="1868825"/>
            <a:ext cx="6676800" cy="167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"/>
              <a:buNone/>
              <a:defRPr i="1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400"/>
              <a:buNone/>
              <a:defRPr>
                <a:solidFill>
                  <a:srgbClr val="8E7CC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pic>
        <p:nvPicPr>
          <p:cNvPr id="27" name="Google Shape;27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una columnas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400"/>
              <a:buNone/>
              <a:defRPr>
                <a:solidFill>
                  <a:srgbClr val="8E7CC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152475"/>
            <a:ext cx="8481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pic>
        <p:nvPicPr>
          <p:cNvPr id="31" name="Google Shape;31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400"/>
              <a:buNone/>
              <a:defRPr>
                <a:solidFill>
                  <a:srgbClr val="8E7CC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34" name="Google Shape;34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ca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oogle Shape;36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y una columna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0"/>
          <p:cNvSpPr txBox="1"/>
          <p:nvPr>
            <p:ph type="title"/>
          </p:nvPr>
        </p:nvSpPr>
        <p:spPr>
          <a:xfrm>
            <a:off x="4976575" y="396050"/>
            <a:ext cx="38523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9" name="Google Shape;39;p10"/>
          <p:cNvSpPr txBox="1"/>
          <p:nvPr>
            <p:ph idx="1" type="body"/>
          </p:nvPr>
        </p:nvSpPr>
        <p:spPr>
          <a:xfrm>
            <a:off x="4976575" y="1230050"/>
            <a:ext cx="38523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39" Type="http://schemas.openxmlformats.org/officeDocument/2006/relationships/theme" Target="../theme/theme1.xml"/><Relationship Id="rId16" Type="http://schemas.openxmlformats.org/officeDocument/2006/relationships/slideLayout" Target="../slideLayouts/slideLayout16.xml"/><Relationship Id="rId38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b="1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unito"/>
              <a:buChar char="●"/>
              <a:defRPr sz="1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○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■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●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○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■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●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○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Nunito"/>
              <a:buChar char="■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www.asimovinstitute.org/neural-network-zoo/" TargetMode="External"/><Relationship Id="rId4" Type="http://schemas.openxmlformats.org/officeDocument/2006/relationships/image" Target="../media/image29.png"/><Relationship Id="rId5" Type="http://schemas.openxmlformats.org/officeDocument/2006/relationships/image" Target="../media/image2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8.gif"/><Relationship Id="rId4" Type="http://schemas.openxmlformats.org/officeDocument/2006/relationships/image" Target="../media/image2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2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www.cs.cmu.edu/~./epxing/Class/10715/reading/McCulloch.and.Pitts.pdf" TargetMode="External"/><Relationship Id="rId4" Type="http://schemas.openxmlformats.org/officeDocument/2006/relationships/image" Target="../media/image31.png"/><Relationship Id="rId5" Type="http://schemas.openxmlformats.org/officeDocument/2006/relationships/image" Target="../media/image3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historyof.ai/snarc/" TargetMode="External"/><Relationship Id="rId4" Type="http://schemas.openxmlformats.org/officeDocument/2006/relationships/image" Target="../media/image31.png"/><Relationship Id="rId5" Type="http://schemas.openxmlformats.org/officeDocument/2006/relationships/hyperlink" Target="https://www.historyofinformation.com/detail.php?entryid=4343" TargetMode="External"/><Relationship Id="rId6" Type="http://schemas.openxmlformats.org/officeDocument/2006/relationships/image" Target="../media/image3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blogs.umass.edu/brain-wars/files/2016/03/rosenblatt-1957.pdf" TargetMode="External"/><Relationship Id="rId4" Type="http://schemas.openxmlformats.org/officeDocument/2006/relationships/image" Target="../media/image31.png"/><Relationship Id="rId5" Type="http://schemas.openxmlformats.org/officeDocument/2006/relationships/hyperlink" Target="https://en.wikipedia.org/wiki/Frank_Rosenblatt" TargetMode="External"/><Relationship Id="rId6" Type="http://schemas.openxmlformats.org/officeDocument/2006/relationships/image" Target="../media/image3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1.png"/><Relationship Id="rId4" Type="http://schemas.openxmlformats.org/officeDocument/2006/relationships/image" Target="../media/image3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1.png"/><Relationship Id="rId4" Type="http://schemas.openxmlformats.org/officeDocument/2006/relationships/image" Target="../media/image3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://yann.lecun.com/exdb/mnist/" TargetMode="External"/><Relationship Id="rId4" Type="http://schemas.openxmlformats.org/officeDocument/2006/relationships/image" Target="../media/image31.png"/><Relationship Id="rId5" Type="http://schemas.openxmlformats.org/officeDocument/2006/relationships/image" Target="../media/image3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1.png"/><Relationship Id="rId4" Type="http://schemas.openxmlformats.org/officeDocument/2006/relationships/image" Target="../media/image4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2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www.image-net.org/" TargetMode="External"/><Relationship Id="rId4" Type="http://schemas.openxmlformats.org/officeDocument/2006/relationships/image" Target="../media/image31.png"/><Relationship Id="rId5" Type="http://schemas.openxmlformats.org/officeDocument/2006/relationships/image" Target="../media/image4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blog.google/technology/ai/using-large-scale-brain-simulations-for/" TargetMode="External"/><Relationship Id="rId4" Type="http://schemas.openxmlformats.org/officeDocument/2006/relationships/image" Target="../media/image31.png"/><Relationship Id="rId5" Type="http://schemas.openxmlformats.org/officeDocument/2006/relationships/hyperlink" Target="https://www.wired.com/2012/06/google-x-neural-network/" TargetMode="External"/><Relationship Id="rId6" Type="http://schemas.openxmlformats.org/officeDocument/2006/relationships/image" Target="../media/image5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1.png"/><Relationship Id="rId4" Type="http://schemas.openxmlformats.org/officeDocument/2006/relationships/image" Target="../media/image3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5.png"/><Relationship Id="rId4" Type="http://schemas.openxmlformats.org/officeDocument/2006/relationships/image" Target="../media/image24.png"/><Relationship Id="rId5" Type="http://schemas.openxmlformats.org/officeDocument/2006/relationships/image" Target="../media/image2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4.png"/><Relationship Id="rId4" Type="http://schemas.openxmlformats.org/officeDocument/2006/relationships/image" Target="../media/image40.jpg"/><Relationship Id="rId5" Type="http://schemas.openxmlformats.org/officeDocument/2006/relationships/image" Target="../media/image42.png"/><Relationship Id="rId6" Type="http://schemas.openxmlformats.org/officeDocument/2006/relationships/image" Target="../media/image4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1.png"/><Relationship Id="rId4" Type="http://schemas.openxmlformats.org/officeDocument/2006/relationships/image" Target="../media/image45.png"/><Relationship Id="rId5" Type="http://schemas.openxmlformats.org/officeDocument/2006/relationships/image" Target="../media/image44.png"/><Relationship Id="rId6" Type="http://schemas.openxmlformats.org/officeDocument/2006/relationships/image" Target="../media/image3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0.png"/><Relationship Id="rId4" Type="http://schemas.openxmlformats.org/officeDocument/2006/relationships/image" Target="../media/image44.png"/><Relationship Id="rId5" Type="http://schemas.openxmlformats.org/officeDocument/2006/relationships/image" Target="../media/image3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1.png"/><Relationship Id="rId4" Type="http://schemas.openxmlformats.org/officeDocument/2006/relationships/image" Target="../media/image4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8.png"/><Relationship Id="rId4" Type="http://schemas.openxmlformats.org/officeDocument/2006/relationships/image" Target="../media/image51.png"/><Relationship Id="rId5" Type="http://schemas.openxmlformats.org/officeDocument/2006/relationships/image" Target="../media/image4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4.png"/><Relationship Id="rId4" Type="http://schemas.openxmlformats.org/officeDocument/2006/relationships/image" Target="../media/image56.png"/><Relationship Id="rId5" Type="http://schemas.openxmlformats.org/officeDocument/2006/relationships/image" Target="../media/image53.png"/><Relationship Id="rId6" Type="http://schemas.openxmlformats.org/officeDocument/2006/relationships/image" Target="../media/image55.png"/><Relationship Id="rId7" Type="http://schemas.openxmlformats.org/officeDocument/2006/relationships/image" Target="../media/image4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7.png"/><Relationship Id="rId4" Type="http://schemas.openxmlformats.org/officeDocument/2006/relationships/image" Target="../media/image4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1.xml"/><Relationship Id="rId3" Type="http://schemas.openxmlformats.org/officeDocument/2006/relationships/comments" Target="../comments/comment1.xml"/><Relationship Id="rId4" Type="http://schemas.openxmlformats.org/officeDocument/2006/relationships/image" Target="../media/image15.png"/><Relationship Id="rId5" Type="http://schemas.openxmlformats.org/officeDocument/2006/relationships/image" Target="../media/image24.png"/><Relationship Id="rId6" Type="http://schemas.openxmlformats.org/officeDocument/2006/relationships/image" Target="../media/image2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9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8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8.png"/><Relationship Id="rId4" Type="http://schemas.openxmlformats.org/officeDocument/2006/relationships/image" Target="../media/image61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62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64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64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9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Relationship Id="rId4" Type="http://schemas.openxmlformats.org/officeDocument/2006/relationships/image" Target="../media/image24.png"/><Relationship Id="rId5" Type="http://schemas.openxmlformats.org/officeDocument/2006/relationships/image" Target="../media/image26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15.png"/><Relationship Id="rId4" Type="http://schemas.openxmlformats.org/officeDocument/2006/relationships/image" Target="../media/image24.png"/><Relationship Id="rId5" Type="http://schemas.openxmlformats.org/officeDocument/2006/relationships/image" Target="../media/image2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drive.google.com/file/d/1fFmZ1GE1JnCPgwhurwRMh5i2XlfjHpar/view?usp=sharing" TargetMode="External"/><Relationship Id="rId4" Type="http://schemas.openxmlformats.org/officeDocument/2006/relationships/image" Target="../media/image24.png"/><Relationship Id="rId5" Type="http://schemas.openxmlformats.org/officeDocument/2006/relationships/image" Target="../media/image33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60.jpg"/><Relationship Id="rId4" Type="http://schemas.openxmlformats.org/officeDocument/2006/relationships/image" Target="../media/image65.png"/><Relationship Id="rId5" Type="http://schemas.openxmlformats.org/officeDocument/2006/relationships/image" Target="../media/image24.png"/><Relationship Id="rId6" Type="http://schemas.openxmlformats.org/officeDocument/2006/relationships/image" Target="../media/image63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67.png"/><Relationship Id="rId4" Type="http://schemas.openxmlformats.org/officeDocument/2006/relationships/hyperlink" Target="https://www.kaggle.com/learn/intro-to-deep-learning" TargetMode="External"/><Relationship Id="rId5" Type="http://schemas.openxmlformats.org/officeDocument/2006/relationships/image" Target="../media/image15.png"/><Relationship Id="rId6" Type="http://schemas.openxmlformats.org/officeDocument/2006/relationships/image" Target="../media/image24.png"/><Relationship Id="rId7" Type="http://schemas.openxmlformats.org/officeDocument/2006/relationships/image" Target="../media/image63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67.png"/><Relationship Id="rId4" Type="http://schemas.openxmlformats.org/officeDocument/2006/relationships/hyperlink" Target="https://colab.research.google.com/github/ageron/handson-ml2/blob/master/10_neural_nets_with_keras.ipynb" TargetMode="External"/><Relationship Id="rId5" Type="http://schemas.openxmlformats.org/officeDocument/2006/relationships/image" Target="../media/image15.png"/><Relationship Id="rId6" Type="http://schemas.openxmlformats.org/officeDocument/2006/relationships/image" Target="../media/image24.png"/><Relationship Id="rId7" Type="http://schemas.openxmlformats.org/officeDocument/2006/relationships/image" Target="../media/image63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67.png"/><Relationship Id="rId4" Type="http://schemas.openxmlformats.org/officeDocument/2006/relationships/hyperlink" Target="https://colab.research.google.com/drive/1z7dKUUCeASUXt5tz7LChUAbuXxWExyl4" TargetMode="External"/><Relationship Id="rId5" Type="http://schemas.openxmlformats.org/officeDocument/2006/relationships/image" Target="../media/image15.png"/><Relationship Id="rId6" Type="http://schemas.openxmlformats.org/officeDocument/2006/relationships/image" Target="../media/image24.png"/><Relationship Id="rId7" Type="http://schemas.openxmlformats.org/officeDocument/2006/relationships/image" Target="../media/image63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67.png"/><Relationship Id="rId4" Type="http://schemas.openxmlformats.org/officeDocument/2006/relationships/hyperlink" Target="https://colab.research.google.com/drive/1sQqT9jZr8bWvFunAvzqU09B1zMphVHR5" TargetMode="External"/><Relationship Id="rId5" Type="http://schemas.openxmlformats.org/officeDocument/2006/relationships/image" Target="../media/image15.png"/><Relationship Id="rId6" Type="http://schemas.openxmlformats.org/officeDocument/2006/relationships/image" Target="../media/image24.png"/><Relationship Id="rId7" Type="http://schemas.openxmlformats.org/officeDocument/2006/relationships/image" Target="../media/image63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66.png"/><Relationship Id="rId4" Type="http://schemas.openxmlformats.org/officeDocument/2006/relationships/image" Target="../media/image63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2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4.png"/><Relationship Id="rId4" Type="http://schemas.openxmlformats.org/officeDocument/2006/relationships/hyperlink" Target="https://www.youtube.com/watch?v=7v933EUdxzU&amp;list=PLoROMvodv4rO1NB9TD4iUZ3qghGEGtqNX&amp;index=18" TargetMode="External"/><Relationship Id="rId5" Type="http://schemas.openxmlformats.org/officeDocument/2006/relationships/image" Target="../media/image32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4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drive.google.com/drive/folders/1PXPNM3ye1gqaATxabPnK_CsluPkqBxLZ" TargetMode="External"/><Relationship Id="rId4" Type="http://schemas.openxmlformats.org/officeDocument/2006/relationships/image" Target="../media/image24.png"/><Relationship Id="rId5" Type="http://schemas.openxmlformats.org/officeDocument/2006/relationships/image" Target="../media/image68.png"/><Relationship Id="rId6" Type="http://schemas.openxmlformats.org/officeDocument/2006/relationships/hyperlink" Target="https://github.com/ageron/handson-ml2/blob/master/10_neural_nets_with_keras.ipynb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drive.google.com/drive/folders/1PXPNM3ye1gqaATxabPnK_CsluPkqBxLZ" TargetMode="External"/><Relationship Id="rId4" Type="http://schemas.openxmlformats.org/officeDocument/2006/relationships/image" Target="../media/image24.png"/><Relationship Id="rId5" Type="http://schemas.openxmlformats.org/officeDocument/2006/relationships/image" Target="../media/image68.png"/><Relationship Id="rId6" Type="http://schemas.openxmlformats.org/officeDocument/2006/relationships/hyperlink" Target="https://github.com/ageron/handson-ml2/blob/master/10_neural_nets_with_keras.ipynb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9"/>
          <p:cNvSpPr txBox="1"/>
          <p:nvPr/>
        </p:nvSpPr>
        <p:spPr>
          <a:xfrm>
            <a:off x="1500000" y="2093400"/>
            <a:ext cx="6144000" cy="9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The Neural Network Zoo</a:t>
            </a:r>
            <a:endParaRPr b="1" sz="36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9" name="Google Shape;229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12060"/>
            <a:ext cx="2650150" cy="3402840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50"/>
          <p:cNvSpPr txBox="1"/>
          <p:nvPr/>
        </p:nvSpPr>
        <p:spPr>
          <a:xfrm>
            <a:off x="428225" y="317000"/>
            <a:ext cx="7270800" cy="82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Agenda</a:t>
            </a:r>
            <a:endParaRPr/>
          </a:p>
        </p:txBody>
      </p:sp>
      <p:pic>
        <p:nvPicPr>
          <p:cNvPr id="237" name="Google Shape;237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50"/>
          <p:cNvSpPr txBox="1"/>
          <p:nvPr/>
        </p:nvSpPr>
        <p:spPr>
          <a:xfrm>
            <a:off x="2179275" y="1100950"/>
            <a:ext cx="6306600" cy="3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1F1F1F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0. Línea del tiempo de la Inteligencia Artificial.</a:t>
            </a:r>
            <a:endParaRPr b="1" sz="2100">
              <a:solidFill>
                <a:srgbClr val="1F1F1F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1F1F1F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1. Introducción al aprendizaje profundo.</a:t>
            </a:r>
            <a:endParaRPr b="1" sz="2100">
              <a:solidFill>
                <a:srgbClr val="1F1F1F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1F1F1F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2. Arquitecturas de redes neuronales.</a:t>
            </a:r>
            <a:endParaRPr b="1" sz="2100">
              <a:solidFill>
                <a:srgbClr val="1F1F1F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1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Perceptrón ó Single Layer Network</a:t>
            </a:r>
            <a:r>
              <a:rPr lang="en" sz="21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2100">
              <a:solidFill>
                <a:srgbClr val="1F1F1F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1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Recurrent Neural Networks.</a:t>
            </a:r>
            <a:r>
              <a:rPr lang="en" sz="21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2100">
              <a:solidFill>
                <a:srgbClr val="1F1F1F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1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Residual networks.</a:t>
            </a:r>
            <a:endParaRPr sz="2100">
              <a:solidFill>
                <a:srgbClr val="1F1F1F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1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AlexNet.</a:t>
            </a:r>
            <a:endParaRPr b="1" sz="2100">
              <a:solidFill>
                <a:srgbClr val="1F1F1F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1F1F1F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3. Hola mundo del Deep Learning.</a:t>
            </a:r>
            <a:endParaRPr b="1" sz="2100">
              <a:solidFill>
                <a:srgbClr val="1F1F1F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4. Challenge: Mi primer proyecto de Deep Learning.</a:t>
            </a:r>
            <a:endParaRPr b="1" sz="2100">
              <a:solidFill>
                <a:srgbClr val="1F1F1F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51"/>
          <p:cNvSpPr txBox="1"/>
          <p:nvPr/>
        </p:nvSpPr>
        <p:spPr>
          <a:xfrm>
            <a:off x="4094075" y="1357800"/>
            <a:ext cx="4418700" cy="24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Línea del tiempo de la Inteligencia Artificial.</a:t>
            </a:r>
            <a:endParaRPr b="1"/>
          </a:p>
        </p:txBody>
      </p:sp>
      <p:pic>
        <p:nvPicPr>
          <p:cNvPr id="244" name="Google Shape;244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53475" y="0"/>
            <a:ext cx="324256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52"/>
          <p:cNvSpPr txBox="1"/>
          <p:nvPr/>
        </p:nvSpPr>
        <p:spPr>
          <a:xfrm>
            <a:off x="377100" y="157675"/>
            <a:ext cx="85797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Red Neuronal Artificial McCulloch/Pitts,  1943</a:t>
            </a:r>
            <a:endParaRPr sz="2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7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52" name="Google Shape;252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55138" y="695575"/>
            <a:ext cx="4223620" cy="414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53"/>
          <p:cNvSpPr txBox="1"/>
          <p:nvPr/>
        </p:nvSpPr>
        <p:spPr>
          <a:xfrm>
            <a:off x="377100" y="157675"/>
            <a:ext cx="85797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Historia: SNARC de Minsky, 1951</a:t>
            </a:r>
            <a:endParaRPr sz="2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7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59" name="Google Shape;259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53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48075" y="695575"/>
            <a:ext cx="6047841" cy="4143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54"/>
          <p:cNvSpPr txBox="1"/>
          <p:nvPr/>
        </p:nvSpPr>
        <p:spPr>
          <a:xfrm>
            <a:off x="377100" y="157675"/>
            <a:ext cx="85797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Historia: Perceptrón de Rosenblatt, 1957</a:t>
            </a:r>
            <a:endParaRPr sz="2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7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66" name="Google Shape;266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54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054450" y="849125"/>
            <a:ext cx="5224975" cy="3918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55"/>
          <p:cNvSpPr txBox="1"/>
          <p:nvPr/>
        </p:nvSpPr>
        <p:spPr>
          <a:xfrm>
            <a:off x="377100" y="157675"/>
            <a:ext cx="85797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Historia: Perceptrons de Papert/Minsky, 1969.</a:t>
            </a:r>
            <a:endParaRPr sz="2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7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73" name="Google Shape;273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85913" y="810400"/>
            <a:ext cx="2762082" cy="41431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56"/>
          <p:cNvSpPr txBox="1"/>
          <p:nvPr/>
        </p:nvSpPr>
        <p:spPr>
          <a:xfrm>
            <a:off x="377100" y="157675"/>
            <a:ext cx="85797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Historia: Neocognitron de Fukushima, 1979.</a:t>
            </a:r>
            <a:endParaRPr sz="2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7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80" name="Google Shape;280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8325" y="695575"/>
            <a:ext cx="7832349" cy="447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57"/>
          <p:cNvSpPr txBox="1"/>
          <p:nvPr/>
        </p:nvSpPr>
        <p:spPr>
          <a:xfrm>
            <a:off x="377100" y="157675"/>
            <a:ext cx="85797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Historia: MNIST Database de LeCunn, 1998</a:t>
            </a:r>
            <a:endParaRPr sz="2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7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87" name="Google Shape;287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09913" y="695575"/>
            <a:ext cx="5524166" cy="414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58"/>
          <p:cNvSpPr txBox="1"/>
          <p:nvPr/>
        </p:nvSpPr>
        <p:spPr>
          <a:xfrm>
            <a:off x="377100" y="157675"/>
            <a:ext cx="85797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Historia: Netflix Prize, 2006-2009</a:t>
            </a:r>
            <a:endParaRPr sz="2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7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94" name="Google Shape;294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11800" y="771775"/>
            <a:ext cx="6310296" cy="41431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41"/>
          <p:cNvSpPr txBox="1"/>
          <p:nvPr/>
        </p:nvSpPr>
        <p:spPr>
          <a:xfrm>
            <a:off x="4186600" y="1810200"/>
            <a:ext cx="4418700" cy="15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Módulo VII: Deep Learning.</a:t>
            </a:r>
            <a:endParaRPr b="1"/>
          </a:p>
        </p:txBody>
      </p:sp>
      <p:pic>
        <p:nvPicPr>
          <p:cNvPr id="167" name="Google Shape;167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53475" y="0"/>
            <a:ext cx="324256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59"/>
          <p:cNvSpPr txBox="1"/>
          <p:nvPr/>
        </p:nvSpPr>
        <p:spPr>
          <a:xfrm>
            <a:off x="377100" y="157675"/>
            <a:ext cx="85797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Historia: ImageNet de Fei Fei Li, 2009</a:t>
            </a:r>
            <a:endParaRPr sz="2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7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01" name="Google Shape;301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58825" y="695575"/>
            <a:ext cx="6216240" cy="4143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60"/>
          <p:cNvSpPr txBox="1"/>
          <p:nvPr/>
        </p:nvSpPr>
        <p:spPr>
          <a:xfrm>
            <a:off x="377100" y="157675"/>
            <a:ext cx="85797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Historia: Youtube Cat de Google Brain, 2012</a:t>
            </a:r>
            <a:endParaRPr sz="2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7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08" name="Google Shape;308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60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09913" y="695575"/>
            <a:ext cx="5524166" cy="414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61"/>
          <p:cNvSpPr txBox="1"/>
          <p:nvPr/>
        </p:nvSpPr>
        <p:spPr>
          <a:xfrm>
            <a:off x="377100" y="157675"/>
            <a:ext cx="85797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Historia: AlphaGo de DeepMind, 2016</a:t>
            </a:r>
            <a:endParaRPr sz="2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7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15" name="Google Shape;315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42700" y="847975"/>
            <a:ext cx="6658575" cy="3995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62"/>
          <p:cNvSpPr txBox="1"/>
          <p:nvPr/>
        </p:nvSpPr>
        <p:spPr>
          <a:xfrm>
            <a:off x="4094075" y="1357800"/>
            <a:ext cx="4418700" cy="24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Introducción al aprendizaje profundo.</a:t>
            </a:r>
            <a:endParaRPr b="1"/>
          </a:p>
        </p:txBody>
      </p:sp>
      <p:pic>
        <p:nvPicPr>
          <p:cNvPr id="322" name="Google Shape;322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53475" y="0"/>
            <a:ext cx="324256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63"/>
          <p:cNvSpPr txBox="1"/>
          <p:nvPr/>
        </p:nvSpPr>
        <p:spPr>
          <a:xfrm>
            <a:off x="377100" y="157675"/>
            <a:ext cx="85797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Recordando: </a:t>
            </a:r>
            <a:r>
              <a:rPr b="1" lang="en" sz="27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Machine Learning</a:t>
            </a:r>
            <a:endParaRPr b="1" sz="27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30" name="Google Shape;330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63"/>
          <p:cNvSpPr txBox="1"/>
          <p:nvPr/>
        </p:nvSpPr>
        <p:spPr>
          <a:xfrm>
            <a:off x="2053000" y="3027725"/>
            <a:ext cx="16332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Inferencia</a:t>
            </a:r>
            <a:endParaRPr b="1" sz="21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2" name="Google Shape;332;p63"/>
          <p:cNvSpPr txBox="1"/>
          <p:nvPr/>
        </p:nvSpPr>
        <p:spPr>
          <a:xfrm>
            <a:off x="5597725" y="3027725"/>
            <a:ext cx="18861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Aprendizaje</a:t>
            </a:r>
            <a:endParaRPr/>
          </a:p>
        </p:txBody>
      </p:sp>
      <p:sp>
        <p:nvSpPr>
          <p:cNvPr id="333" name="Google Shape;333;p63"/>
          <p:cNvSpPr txBox="1"/>
          <p:nvPr/>
        </p:nvSpPr>
        <p:spPr>
          <a:xfrm>
            <a:off x="3944688" y="1961100"/>
            <a:ext cx="12546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Modelo</a:t>
            </a:r>
            <a:endParaRPr/>
          </a:p>
        </p:txBody>
      </p:sp>
      <p:pic>
        <p:nvPicPr>
          <p:cNvPr id="334" name="Google Shape;334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7195" y="2437839"/>
            <a:ext cx="1149825" cy="17445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05625" y="2301212"/>
            <a:ext cx="1005550" cy="1808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6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44700" y="900515"/>
            <a:ext cx="1254600" cy="10605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1" name="Google Shape;341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225" y="994825"/>
            <a:ext cx="2803745" cy="369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68595" y="1047750"/>
            <a:ext cx="3486150" cy="2438400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64"/>
          <p:cNvSpPr txBox="1"/>
          <p:nvPr/>
        </p:nvSpPr>
        <p:spPr>
          <a:xfrm>
            <a:off x="4140000" y="3514175"/>
            <a:ext cx="3766800" cy="11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Montserrat"/>
                <a:ea typeface="Montserrat"/>
                <a:cs typeface="Montserrat"/>
                <a:sym typeface="Montserrat"/>
              </a:rPr>
              <a:t>DeepMind </a:t>
            </a:r>
            <a:endParaRPr b="1"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Montserrat"/>
                <a:ea typeface="Montserrat"/>
                <a:cs typeface="Montserrat"/>
                <a:sym typeface="Montserrat"/>
              </a:rPr>
              <a:t>Agente que juega mejor que humanos 49 juegos de Atari sólo recibiendo pixeles y puntaje como input.</a:t>
            </a:r>
            <a:endParaRPr b="1"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44" name="Google Shape;344;p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64"/>
          <p:cNvSpPr txBox="1"/>
          <p:nvPr>
            <p:ph idx="4294967295" type="title"/>
          </p:nvPr>
        </p:nvSpPr>
        <p:spPr>
          <a:xfrm>
            <a:off x="311700" y="315925"/>
            <a:ext cx="8520600" cy="55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¿Por qué importa?</a:t>
            </a:r>
            <a:endParaRPr b="1" sz="30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46" name="Google Shape;346;p6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65"/>
          <p:cNvSpPr txBox="1"/>
          <p:nvPr/>
        </p:nvSpPr>
        <p:spPr>
          <a:xfrm>
            <a:off x="4781100" y="1901225"/>
            <a:ext cx="3907500" cy="15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Montserrat"/>
                <a:ea typeface="Montserrat"/>
                <a:cs typeface="Montserrat"/>
                <a:sym typeface="Montserrat"/>
              </a:rPr>
              <a:t>DeepMind </a:t>
            </a:r>
            <a:endParaRPr b="1"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Montserrat"/>
                <a:ea typeface="Montserrat"/>
                <a:cs typeface="Montserrat"/>
                <a:sym typeface="Montserrat"/>
              </a:rPr>
              <a:t>AlphaGo gana en Go, donde hay más posibilidades (10</a:t>
            </a:r>
            <a:r>
              <a:rPr b="1" baseline="30000" lang="en" sz="1800">
                <a:latin typeface="Montserrat"/>
                <a:ea typeface="Montserrat"/>
                <a:cs typeface="Montserrat"/>
                <a:sym typeface="Montserrat"/>
              </a:rPr>
              <a:t>170</a:t>
            </a:r>
            <a:r>
              <a:rPr b="1" lang="en" sz="1800">
                <a:latin typeface="Montserrat"/>
                <a:ea typeface="Montserrat"/>
                <a:cs typeface="Montserrat"/>
                <a:sym typeface="Montserrat"/>
              </a:rPr>
              <a:t>) que átomos en el universo (10</a:t>
            </a:r>
            <a:r>
              <a:rPr b="1" baseline="30000" lang="en" sz="1800">
                <a:latin typeface="Montserrat"/>
                <a:ea typeface="Montserrat"/>
                <a:cs typeface="Montserrat"/>
                <a:sym typeface="Montserrat"/>
              </a:rPr>
              <a:t>80</a:t>
            </a:r>
            <a:r>
              <a:rPr b="1" lang="en" sz="1800">
                <a:latin typeface="Montserrat"/>
                <a:ea typeface="Montserrat"/>
                <a:cs typeface="Montserrat"/>
                <a:sym typeface="Montserrat"/>
              </a:rPr>
              <a:t>)</a:t>
            </a:r>
            <a:endParaRPr b="1" sz="18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52" name="Google Shape;352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47225"/>
            <a:ext cx="4552500" cy="303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65"/>
          <p:cNvSpPr txBox="1"/>
          <p:nvPr>
            <p:ph idx="4294967295" type="title"/>
          </p:nvPr>
        </p:nvSpPr>
        <p:spPr>
          <a:xfrm>
            <a:off x="311700" y="315925"/>
            <a:ext cx="8520600" cy="55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¿Por qué importa?</a:t>
            </a:r>
            <a:endParaRPr b="1" sz="30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55" name="Google Shape;355;p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66"/>
          <p:cNvSpPr txBox="1"/>
          <p:nvPr>
            <p:ph idx="4294967295" type="title"/>
          </p:nvPr>
        </p:nvSpPr>
        <p:spPr>
          <a:xfrm>
            <a:off x="311700" y="315925"/>
            <a:ext cx="8520600" cy="59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Aprendizaje Supervisado</a:t>
            </a:r>
            <a:endParaRPr b="1" sz="30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1" name="Google Shape;361;p66"/>
          <p:cNvSpPr txBox="1"/>
          <p:nvPr>
            <p:ph idx="4294967295" type="body"/>
          </p:nvPr>
        </p:nvSpPr>
        <p:spPr>
          <a:xfrm>
            <a:off x="311700" y="9966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Enseñamos a la computadora.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Utilizamos </a:t>
            </a: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información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(</a:t>
            </a: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dataset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) para </a:t>
            </a: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enseñarle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62" name="Google Shape;362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4800" y="1769600"/>
            <a:ext cx="5689001" cy="305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67"/>
          <p:cNvSpPr txBox="1"/>
          <p:nvPr>
            <p:ph idx="4294967295" type="title"/>
          </p:nvPr>
        </p:nvSpPr>
        <p:spPr>
          <a:xfrm>
            <a:off x="311700" y="315925"/>
            <a:ext cx="8520600" cy="5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Clasificación</a:t>
            </a:r>
            <a:endParaRPr b="1" sz="30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9" name="Google Shape;369;p67"/>
          <p:cNvSpPr txBox="1"/>
          <p:nvPr>
            <p:ph idx="4294967295" type="body"/>
          </p:nvPr>
        </p:nvSpPr>
        <p:spPr>
          <a:xfrm>
            <a:off x="311700" y="844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Asignamos clases (un número finita de ellas).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Separamos en el número de clases que tenemos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70" name="Google Shape;370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925" y="1808200"/>
            <a:ext cx="4310451" cy="2651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52375" y="1920000"/>
            <a:ext cx="4528125" cy="2435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68"/>
          <p:cNvSpPr txBox="1"/>
          <p:nvPr>
            <p:ph idx="4294967295" type="title"/>
          </p:nvPr>
        </p:nvSpPr>
        <p:spPr>
          <a:xfrm>
            <a:off x="311700" y="368825"/>
            <a:ext cx="5007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Clasificación (CNN)</a:t>
            </a:r>
            <a:endParaRPr b="1" sz="30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78" name="Google Shape;378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675" y="1059350"/>
            <a:ext cx="3713099" cy="3321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60925" y="1"/>
            <a:ext cx="3548350" cy="235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p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48774" y="2410451"/>
            <a:ext cx="4972639" cy="2357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p6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18997" y="3203200"/>
            <a:ext cx="1479300" cy="98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6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42"/>
          <p:cNvSpPr txBox="1"/>
          <p:nvPr/>
        </p:nvSpPr>
        <p:spPr>
          <a:xfrm>
            <a:off x="1500000" y="1904850"/>
            <a:ext cx="6144000" cy="13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E8E7E3"/>
                </a:solidFill>
              </a:rPr>
              <a:t>🐱‍💻</a:t>
            </a: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Objetivos de aprendizaje</a:t>
            </a:r>
            <a:r>
              <a:rPr lang="en" sz="2100">
                <a:solidFill>
                  <a:srgbClr val="E8E7E3"/>
                </a:solidFill>
              </a:rPr>
              <a:t>🐱‍💻</a:t>
            </a:r>
            <a:endParaRPr b="1" sz="36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75" name="Google Shape;175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69"/>
          <p:cNvSpPr txBox="1"/>
          <p:nvPr>
            <p:ph idx="4294967295" type="title"/>
          </p:nvPr>
        </p:nvSpPr>
        <p:spPr>
          <a:xfrm>
            <a:off x="311700" y="315925"/>
            <a:ext cx="8520600" cy="61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ImageNet (CNN)</a:t>
            </a:r>
            <a:endParaRPr b="1" sz="30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88" name="Google Shape;388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43092"/>
            <a:ext cx="9143999" cy="38449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70"/>
          <p:cNvSpPr txBox="1"/>
          <p:nvPr/>
        </p:nvSpPr>
        <p:spPr>
          <a:xfrm>
            <a:off x="4094075" y="1357800"/>
            <a:ext cx="4418700" cy="24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Hola mundo del deep learning.</a:t>
            </a:r>
            <a:endParaRPr b="1"/>
          </a:p>
        </p:txBody>
      </p:sp>
      <p:pic>
        <p:nvPicPr>
          <p:cNvPr id="395" name="Google Shape;395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p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p7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53475" y="0"/>
            <a:ext cx="324256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71"/>
          <p:cNvSpPr txBox="1"/>
          <p:nvPr>
            <p:ph type="title"/>
          </p:nvPr>
        </p:nvSpPr>
        <p:spPr>
          <a:xfrm>
            <a:off x="311700" y="315925"/>
            <a:ext cx="8520600" cy="62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441848"/>
                </a:solidFill>
              </a:rPr>
              <a:t>Regresión Logística (Clasificación)</a:t>
            </a:r>
            <a:endParaRPr b="0" sz="27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p71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404" name="Google Shape;404;p71"/>
          <p:cNvGraphicFramePr/>
          <p:nvPr/>
        </p:nvGraphicFramePr>
        <p:xfrm>
          <a:off x="952500" y="1785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{50F05911-0398-4E26-AB23-6EEFFFA935CA}</a:tableStyleId>
              </a:tblPr>
              <a:tblGrid>
                <a:gridCol w="1041400"/>
                <a:gridCol w="2864625"/>
                <a:gridCol w="33329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Promedio Colegio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Examen Admisión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" name="Google Shape;409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963" y="1147225"/>
            <a:ext cx="6679179" cy="3691474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Google Shape;410;p72"/>
          <p:cNvSpPr txBox="1"/>
          <p:nvPr/>
        </p:nvSpPr>
        <p:spPr>
          <a:xfrm>
            <a:off x="6927900" y="1694247"/>
            <a:ext cx="1904400" cy="17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Montserrat"/>
                <a:ea typeface="Montserrat"/>
                <a:cs typeface="Montserrat"/>
                <a:sym typeface="Montserrat"/>
              </a:rPr>
              <a:t>Si tenemos un estudiante que tiene 7 en el examen (x) y 6 en el promedio (y), ¿lo aceptamos?</a:t>
            </a:r>
            <a:endParaRPr b="1"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1" name="Google Shape;411;p72"/>
          <p:cNvSpPr txBox="1"/>
          <p:nvPr>
            <p:ph type="title"/>
          </p:nvPr>
        </p:nvSpPr>
        <p:spPr>
          <a:xfrm>
            <a:off x="311700" y="315925"/>
            <a:ext cx="8520600" cy="62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441848"/>
                </a:solidFill>
              </a:rPr>
              <a:t>Regresión Logística (Clasificación)</a:t>
            </a:r>
            <a:endParaRPr b="0" sz="27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6" name="Google Shape;416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1250" y="1233175"/>
            <a:ext cx="6927358" cy="3691476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p73"/>
          <p:cNvSpPr txBox="1"/>
          <p:nvPr>
            <p:ph type="title"/>
          </p:nvPr>
        </p:nvSpPr>
        <p:spPr>
          <a:xfrm>
            <a:off x="311700" y="315925"/>
            <a:ext cx="8520600" cy="62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441848"/>
                </a:solidFill>
              </a:rPr>
              <a:t>Regresión Logística (Clasificación)</a:t>
            </a:r>
            <a:endParaRPr b="0" sz="27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7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441848"/>
                </a:solidFill>
              </a:rPr>
              <a:t>Redes Neuronales</a:t>
            </a:r>
            <a:endParaRPr sz="2700">
              <a:solidFill>
                <a:srgbClr val="441848"/>
              </a:solidFill>
            </a:endParaRPr>
          </a:p>
        </p:txBody>
      </p:sp>
      <p:pic>
        <p:nvPicPr>
          <p:cNvPr id="423" name="Google Shape;423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225" y="1737950"/>
            <a:ext cx="4611924" cy="245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38549" y="1804125"/>
            <a:ext cx="4053051" cy="2325285"/>
          </a:xfrm>
          <a:prstGeom prst="rect">
            <a:avLst/>
          </a:prstGeom>
          <a:noFill/>
          <a:ln>
            <a:noFill/>
          </a:ln>
        </p:spPr>
      </p:pic>
      <p:sp>
        <p:nvSpPr>
          <p:cNvPr id="425" name="Google Shape;425;p74"/>
          <p:cNvSpPr txBox="1"/>
          <p:nvPr/>
        </p:nvSpPr>
        <p:spPr>
          <a:xfrm>
            <a:off x="815175" y="4256725"/>
            <a:ext cx="6641400" cy="6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¿Cómo separarían ambas clases?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7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441848"/>
                </a:solidFill>
              </a:rPr>
              <a:t>Redes Neuronales</a:t>
            </a:r>
            <a:endParaRPr sz="2700">
              <a:solidFill>
                <a:srgbClr val="441848"/>
              </a:solidFill>
            </a:endParaRPr>
          </a:p>
        </p:txBody>
      </p:sp>
      <p:sp>
        <p:nvSpPr>
          <p:cNvPr id="431" name="Google Shape;431;p75"/>
          <p:cNvSpPr txBox="1"/>
          <p:nvPr>
            <p:ph idx="1" type="body"/>
          </p:nvPr>
        </p:nvSpPr>
        <p:spPr>
          <a:xfrm>
            <a:off x="311700" y="1225225"/>
            <a:ext cx="40800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¿El punto está arriba de la primera línea?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¿El punto está a la derecha de la otra línea?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¿La respuesta a las otras dos preguntas fue sí?</a:t>
            </a:r>
            <a:endParaRPr/>
          </a:p>
        </p:txBody>
      </p:sp>
      <p:pic>
        <p:nvPicPr>
          <p:cNvPr id="432" name="Google Shape;432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93525" y="1206175"/>
            <a:ext cx="4769049" cy="273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441848"/>
                </a:solidFill>
              </a:rPr>
              <a:t>Redes Neuronales</a:t>
            </a:r>
            <a:endParaRPr sz="2700">
              <a:solidFill>
                <a:srgbClr val="441848"/>
              </a:solidFill>
            </a:endParaRPr>
          </a:p>
        </p:txBody>
      </p:sp>
      <p:sp>
        <p:nvSpPr>
          <p:cNvPr id="438" name="Google Shape;438;p76"/>
          <p:cNvSpPr txBox="1"/>
          <p:nvPr>
            <p:ph idx="1" type="body"/>
          </p:nvPr>
        </p:nvSpPr>
        <p:spPr>
          <a:xfrm>
            <a:off x="311700" y="1225225"/>
            <a:ext cx="40800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¿El punto está arriba de la primera línea?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¿El punto está a la derecha de la otra línea?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¿La respuesta a las otras dos preguntas fue sí?</a:t>
            </a:r>
            <a:endParaRPr/>
          </a:p>
        </p:txBody>
      </p:sp>
      <p:pic>
        <p:nvPicPr>
          <p:cNvPr id="439" name="Google Shape;439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10750" y="1920750"/>
            <a:ext cx="3495675" cy="153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77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441848"/>
                </a:solidFill>
              </a:rPr>
              <a:t>Perceptrón</a:t>
            </a:r>
            <a:endParaRPr sz="2700">
              <a:solidFill>
                <a:srgbClr val="441848"/>
              </a:solidFill>
            </a:endParaRPr>
          </a:p>
        </p:txBody>
      </p:sp>
      <p:pic>
        <p:nvPicPr>
          <p:cNvPr id="445" name="Google Shape;445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1038" y="1147225"/>
            <a:ext cx="6881925" cy="3019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78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441848"/>
                </a:solidFill>
              </a:rPr>
              <a:t>Features</a:t>
            </a:r>
            <a:endParaRPr sz="2700">
              <a:solidFill>
                <a:srgbClr val="441848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43"/>
          <p:cNvSpPr txBox="1"/>
          <p:nvPr/>
        </p:nvSpPr>
        <p:spPr>
          <a:xfrm>
            <a:off x="502950" y="209475"/>
            <a:ext cx="8138100" cy="7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Objetivos de aprendizaje</a:t>
            </a:r>
            <a:r>
              <a:rPr lang="en" sz="2100">
                <a:solidFill>
                  <a:srgbClr val="E8E7E3"/>
                </a:solidFill>
              </a:rPr>
              <a:t>🐱‍💻</a:t>
            </a:r>
            <a:endParaRPr/>
          </a:p>
        </p:txBody>
      </p:sp>
      <p:pic>
        <p:nvPicPr>
          <p:cNvPr id="182" name="Google Shape;182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43"/>
          <p:cNvSpPr txBox="1"/>
          <p:nvPr/>
        </p:nvSpPr>
        <p:spPr>
          <a:xfrm>
            <a:off x="502950" y="948450"/>
            <a:ext cx="8220900" cy="32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●"/>
            </a:pPr>
            <a:r>
              <a:rPr lang="en" sz="1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Vamos a dar lectura a </a:t>
            </a:r>
            <a:r>
              <a:rPr lang="en" sz="1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la presentación de </a:t>
            </a:r>
            <a:r>
              <a:rPr b="1" lang="en" sz="1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Introducción</a:t>
            </a:r>
            <a:r>
              <a:rPr lang="en" sz="1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al </a:t>
            </a:r>
            <a:r>
              <a:rPr b="1" lang="en" sz="1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aprendizaje profundo</a:t>
            </a:r>
            <a:r>
              <a:rPr lang="en" sz="2100">
                <a:solidFill>
                  <a:srgbClr val="E8E7E3"/>
                </a:solidFill>
              </a:rPr>
              <a:t>🤖</a:t>
            </a:r>
            <a:r>
              <a:rPr lang="en" sz="1800">
                <a:solidFill>
                  <a:srgbClr val="E8E7E3"/>
                </a:solidFill>
              </a:rPr>
              <a:t>💜</a:t>
            </a:r>
            <a:r>
              <a:rPr b="1" lang="en" sz="1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en" sz="1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donde haremos un breve repaso a  la historia del conexionismo hasta el </a:t>
            </a:r>
            <a:r>
              <a:rPr b="1" lang="en" sz="1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deep learning</a:t>
            </a:r>
            <a:r>
              <a:rPr lang="en" sz="1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así como estudiar las </a:t>
            </a:r>
            <a:r>
              <a:rPr b="1" lang="en" sz="1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arquitecturas</a:t>
            </a:r>
            <a:r>
              <a:rPr lang="en" sz="1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de </a:t>
            </a:r>
            <a:r>
              <a:rPr b="1" lang="en" sz="1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redes neuronales</a:t>
            </a:r>
            <a:r>
              <a:rPr lang="en" sz="1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" sz="1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más populares</a:t>
            </a:r>
            <a:r>
              <a:rPr lang="en" sz="1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●"/>
            </a:pPr>
            <a:r>
              <a:rPr lang="en" sz="1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Luego pasaremos a los aspectos prácticos y veremos una </a:t>
            </a:r>
            <a:r>
              <a:rPr b="1" lang="en" sz="1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Python Notebook</a:t>
            </a:r>
            <a:r>
              <a:rPr b="1" lang="en" sz="1800">
                <a:solidFill>
                  <a:srgbClr val="E8E7E3"/>
                </a:solidFill>
              </a:rPr>
              <a:t>💻🐍 </a:t>
            </a:r>
            <a:r>
              <a:rPr lang="en" sz="1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para fortalecer nuestra </a:t>
            </a:r>
            <a:r>
              <a:rPr b="1" lang="en" sz="1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capacidad de resolución de problemas</a:t>
            </a:r>
            <a:r>
              <a:rPr lang="en" sz="1800">
                <a:solidFill>
                  <a:srgbClr val="E8E7E3"/>
                </a:solidFill>
              </a:rPr>
              <a:t>🐱‍💻</a:t>
            </a:r>
            <a:r>
              <a:rPr lang="en" sz="1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con esta nueva herramienta.</a:t>
            </a:r>
            <a:endParaRPr sz="1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●"/>
            </a:pPr>
            <a:r>
              <a:rPr lang="en" sz="1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Por último, </a:t>
            </a:r>
            <a:r>
              <a:rPr lang="en" sz="1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haremos uno o varios </a:t>
            </a:r>
            <a:r>
              <a:rPr b="1" lang="en" sz="1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retos</a:t>
            </a:r>
            <a:r>
              <a:rPr b="1" lang="en" sz="1800">
                <a:solidFill>
                  <a:srgbClr val="E8E7E3"/>
                </a:solidFill>
              </a:rPr>
              <a:t>🐱‍💻</a:t>
            </a:r>
            <a:r>
              <a:rPr lang="en" sz="1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 en </a:t>
            </a:r>
            <a:r>
              <a:rPr b="1" lang="en" sz="1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Python</a:t>
            </a:r>
            <a:r>
              <a:rPr b="1" lang="en" sz="1800">
                <a:solidFill>
                  <a:srgbClr val="E8E7E3"/>
                </a:solidFill>
              </a:rPr>
              <a:t>💻🐍 </a:t>
            </a:r>
            <a:r>
              <a:rPr lang="en" sz="1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en colaboración usando </a:t>
            </a:r>
            <a:r>
              <a:rPr lang="en" sz="1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" sz="1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Breakout</a:t>
            </a:r>
            <a:r>
              <a:rPr lang="en" sz="1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" sz="1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rooms</a:t>
            </a:r>
            <a:r>
              <a:rPr lang="en" sz="1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para volver y hacer un repaso de sesión</a:t>
            </a:r>
            <a:r>
              <a:rPr lang="en" sz="2100">
                <a:solidFill>
                  <a:srgbClr val="E8E7E3"/>
                </a:solidFill>
              </a:rPr>
              <a:t>🤖</a:t>
            </a:r>
            <a:r>
              <a:rPr lang="en" sz="1800">
                <a:solidFill>
                  <a:srgbClr val="E8E7E3"/>
                </a:solidFill>
              </a:rPr>
              <a:t>💜</a:t>
            </a:r>
            <a:r>
              <a:rPr lang="en" sz="1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de hoy.</a:t>
            </a:r>
            <a:endParaRPr b="1" sz="1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9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441848"/>
                </a:solidFill>
              </a:rPr>
              <a:t>Ejemplo</a:t>
            </a:r>
            <a:endParaRPr sz="2700">
              <a:solidFill>
                <a:srgbClr val="441848"/>
              </a:solidFill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80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441848"/>
                </a:solidFill>
              </a:rPr>
              <a:t>Pesos</a:t>
            </a:r>
            <a:endParaRPr sz="2700">
              <a:solidFill>
                <a:srgbClr val="441848"/>
              </a:solidFill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8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441848"/>
                </a:solidFill>
              </a:rPr>
              <a:t>Perceptrón</a:t>
            </a:r>
            <a:endParaRPr sz="2700">
              <a:solidFill>
                <a:srgbClr val="441848"/>
              </a:solidFill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82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441848"/>
                </a:solidFill>
              </a:rPr>
              <a:t>Perceptrón</a:t>
            </a:r>
            <a:endParaRPr sz="2700">
              <a:solidFill>
                <a:srgbClr val="441848"/>
              </a:solidFill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83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441848"/>
                </a:solidFill>
              </a:rPr>
              <a:t>Función de activación</a:t>
            </a:r>
            <a:endParaRPr sz="2700">
              <a:solidFill>
                <a:srgbClr val="441848"/>
              </a:solidFill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8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441848"/>
                </a:solidFill>
              </a:rPr>
              <a:t>Hiperparámetros</a:t>
            </a:r>
            <a:endParaRPr sz="2700">
              <a:solidFill>
                <a:srgbClr val="441848"/>
              </a:solidFill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8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441848"/>
                </a:solidFill>
              </a:rPr>
              <a:t>Hiperparámetros</a:t>
            </a:r>
            <a:endParaRPr sz="2700">
              <a:solidFill>
                <a:srgbClr val="441848"/>
              </a:solidFill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8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441848"/>
                </a:solidFill>
              </a:rPr>
              <a:t>AutoML</a:t>
            </a:r>
            <a:endParaRPr sz="2700">
              <a:solidFill>
                <a:srgbClr val="441848"/>
              </a:solidFill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87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441848"/>
                </a:solidFill>
              </a:rPr>
              <a:t>AutoML</a:t>
            </a:r>
            <a:endParaRPr sz="2700">
              <a:solidFill>
                <a:srgbClr val="441848"/>
              </a:solidFill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8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441848"/>
                </a:solidFill>
              </a:rPr>
              <a:t>¿Cómo diseñamos una arquitectura?</a:t>
            </a:r>
            <a:endParaRPr sz="2700">
              <a:solidFill>
                <a:srgbClr val="441848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44"/>
          <p:cNvSpPr txBox="1"/>
          <p:nvPr/>
        </p:nvSpPr>
        <p:spPr>
          <a:xfrm>
            <a:off x="4094075" y="1357800"/>
            <a:ext cx="4418700" cy="24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Recursos y meta-recursos de aprendizaje.</a:t>
            </a:r>
            <a:endParaRPr b="1"/>
          </a:p>
        </p:txBody>
      </p:sp>
      <p:pic>
        <p:nvPicPr>
          <p:cNvPr id="189" name="Google Shape;189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53475" y="0"/>
            <a:ext cx="324256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89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441848"/>
                </a:solidFill>
              </a:rPr>
              <a:t>Inicialización de pesos</a:t>
            </a:r>
            <a:endParaRPr sz="2700">
              <a:solidFill>
                <a:srgbClr val="441848"/>
              </a:solidFill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90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441848"/>
                </a:solidFill>
              </a:rPr>
              <a:t>Definición de activación</a:t>
            </a:r>
            <a:endParaRPr sz="2700">
              <a:solidFill>
                <a:srgbClr val="441848"/>
              </a:solidFill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9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441848"/>
                </a:solidFill>
              </a:rPr>
              <a:t>Feedforward o Forward propagation</a:t>
            </a:r>
            <a:endParaRPr sz="2700">
              <a:solidFill>
                <a:srgbClr val="441848"/>
              </a:solidFill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92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441848"/>
                </a:solidFill>
              </a:rPr>
              <a:t>Calcular el error</a:t>
            </a:r>
            <a:endParaRPr sz="2700">
              <a:solidFill>
                <a:srgbClr val="441848"/>
              </a:solidFill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93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441848"/>
                </a:solidFill>
              </a:rPr>
              <a:t>Gradient Descent</a:t>
            </a:r>
            <a:endParaRPr sz="2700">
              <a:solidFill>
                <a:srgbClr val="441848"/>
              </a:solidFill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9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441848"/>
                </a:solidFill>
              </a:rPr>
              <a:t>Backpropagation</a:t>
            </a:r>
            <a:endParaRPr sz="2700">
              <a:solidFill>
                <a:srgbClr val="441848"/>
              </a:solidFill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9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441848"/>
                </a:solidFill>
              </a:rPr>
              <a:t>Redes neuronales artificiales in a nutshell</a:t>
            </a:r>
            <a:endParaRPr sz="2700">
              <a:solidFill>
                <a:srgbClr val="441848"/>
              </a:solidFill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9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441848"/>
                </a:solidFill>
              </a:rPr>
              <a:t>Otras funciones de pérdida</a:t>
            </a:r>
            <a:endParaRPr sz="2700">
              <a:solidFill>
                <a:srgbClr val="441848"/>
              </a:solidFill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97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441848"/>
                </a:solidFill>
              </a:rPr>
              <a:t>¿Cómo diseñamos una arquitectura?</a:t>
            </a:r>
            <a:endParaRPr sz="2700">
              <a:solidFill>
                <a:srgbClr val="441848"/>
              </a:solidFill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98"/>
          <p:cNvSpPr txBox="1"/>
          <p:nvPr/>
        </p:nvSpPr>
        <p:spPr>
          <a:xfrm>
            <a:off x="4080025" y="1789050"/>
            <a:ext cx="4418700" cy="15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Arquitecturas de redes neuronales</a:t>
            </a:r>
            <a:endParaRPr b="1"/>
          </a:p>
        </p:txBody>
      </p:sp>
      <p:pic>
        <p:nvPicPr>
          <p:cNvPr id="551" name="Google Shape;551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2" name="Google Shape;552;p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3" name="Google Shape;553;p9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53475" y="0"/>
            <a:ext cx="324256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45"/>
          <p:cNvSpPr txBox="1"/>
          <p:nvPr/>
        </p:nvSpPr>
        <p:spPr>
          <a:xfrm>
            <a:off x="377100" y="157675"/>
            <a:ext cx="85797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Artificial Intelligence, a Modern Approach 4th ed.</a:t>
            </a:r>
            <a:endParaRPr sz="2500"/>
          </a:p>
        </p:txBody>
      </p:sp>
      <p:pic>
        <p:nvPicPr>
          <p:cNvPr id="197" name="Google Shape;197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45"/>
          <p:cNvSpPr txBox="1"/>
          <p:nvPr/>
        </p:nvSpPr>
        <p:spPr>
          <a:xfrm>
            <a:off x="4755600" y="2302800"/>
            <a:ext cx="3676500" cy="8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Capítulo 21: Deep Learning.</a:t>
            </a:r>
            <a:endParaRPr b="1" sz="2100">
              <a:solidFill>
                <a:srgbClr val="441848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99" name="Google Shape;199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6825" y="779875"/>
            <a:ext cx="3243988" cy="4110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99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441848"/>
                </a:solidFill>
              </a:rPr>
              <a:t>Feedforward neural networks</a:t>
            </a:r>
            <a:endParaRPr sz="2700">
              <a:solidFill>
                <a:srgbClr val="441848"/>
              </a:solidFill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100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441848"/>
                </a:solidFill>
              </a:rPr>
              <a:t>Convolutional neural networks</a:t>
            </a:r>
            <a:endParaRPr sz="2700">
              <a:solidFill>
                <a:srgbClr val="441848"/>
              </a:solidFill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10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441848"/>
                </a:solidFill>
              </a:rPr>
              <a:t>Recurrent neural networks</a:t>
            </a:r>
            <a:endParaRPr sz="2700">
              <a:solidFill>
                <a:srgbClr val="441848"/>
              </a:solidFill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722462_8b5f_2.jpg" id="573" name="Google Shape;573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1812" y="-40287"/>
            <a:ext cx="9247614" cy="5203325"/>
          </a:xfrm>
          <a:prstGeom prst="rect">
            <a:avLst/>
          </a:prstGeom>
          <a:noFill/>
          <a:ln>
            <a:noFill/>
          </a:ln>
        </p:spPr>
      </p:pic>
      <p:sp>
        <p:nvSpPr>
          <p:cNvPr id="574" name="Google Shape;574;p102"/>
          <p:cNvSpPr txBox="1"/>
          <p:nvPr/>
        </p:nvSpPr>
        <p:spPr>
          <a:xfrm>
            <a:off x="345775" y="332975"/>
            <a:ext cx="8593200" cy="445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2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75" name="Google Shape;575;p102"/>
          <p:cNvSpPr txBox="1"/>
          <p:nvPr/>
        </p:nvSpPr>
        <p:spPr>
          <a:xfrm>
            <a:off x="345775" y="332975"/>
            <a:ext cx="8593200" cy="445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Break</a:t>
            </a:r>
            <a:endParaRPr sz="42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576" name="Google Shape;576;p1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55875" y="4376850"/>
            <a:ext cx="1183100" cy="63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7" name="Google Shape;577;p10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p10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" name="Google Shape;583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0087" y="-16925"/>
            <a:ext cx="9204173" cy="5177347"/>
          </a:xfrm>
          <a:prstGeom prst="rect">
            <a:avLst/>
          </a:prstGeom>
          <a:noFill/>
          <a:ln>
            <a:noFill/>
          </a:ln>
        </p:spPr>
      </p:pic>
      <p:sp>
        <p:nvSpPr>
          <p:cNvPr id="584" name="Google Shape;584;p103"/>
          <p:cNvSpPr/>
          <p:nvPr/>
        </p:nvSpPr>
        <p:spPr>
          <a:xfrm>
            <a:off x="803550" y="1659000"/>
            <a:ext cx="7536900" cy="1825500"/>
          </a:xfrm>
          <a:prstGeom prst="roundRect">
            <a:avLst>
              <a:gd fmla="val 16667" name="adj"/>
            </a:avLst>
          </a:prstGeom>
          <a:solidFill>
            <a:srgbClr val="434343">
              <a:alpha val="57690"/>
            </a:srgbClr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5" name="Google Shape;585;p103"/>
          <p:cNvSpPr txBox="1"/>
          <p:nvPr/>
        </p:nvSpPr>
        <p:spPr>
          <a:xfrm>
            <a:off x="1500000" y="1806050"/>
            <a:ext cx="6144000" cy="18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Crowd-challenge: </a:t>
            </a:r>
            <a:r>
              <a:rPr b="1" lang="en" sz="36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Introducción a Deep Learning.</a:t>
            </a:r>
            <a:endParaRPr b="1">
              <a:solidFill>
                <a:srgbClr val="FFFFFF"/>
              </a:solidFill>
            </a:endParaRPr>
          </a:p>
        </p:txBody>
      </p:sp>
      <p:pic>
        <p:nvPicPr>
          <p:cNvPr id="586" name="Google Shape;586;p10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" name="Google Shape;587;p10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8" name="Google Shape;588;p10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" name="Google Shape;593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0087" y="-16925"/>
            <a:ext cx="9204173" cy="5177347"/>
          </a:xfrm>
          <a:prstGeom prst="rect">
            <a:avLst/>
          </a:prstGeom>
          <a:noFill/>
          <a:ln>
            <a:noFill/>
          </a:ln>
        </p:spPr>
      </p:pic>
      <p:sp>
        <p:nvSpPr>
          <p:cNvPr id="594" name="Google Shape;594;p104"/>
          <p:cNvSpPr/>
          <p:nvPr/>
        </p:nvSpPr>
        <p:spPr>
          <a:xfrm>
            <a:off x="803550" y="1659000"/>
            <a:ext cx="7536900" cy="1825500"/>
          </a:xfrm>
          <a:prstGeom prst="roundRect">
            <a:avLst>
              <a:gd fmla="val 16667" name="adj"/>
            </a:avLst>
          </a:prstGeom>
          <a:solidFill>
            <a:srgbClr val="434343">
              <a:alpha val="57690"/>
            </a:srgbClr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5" name="Google Shape;595;p104"/>
          <p:cNvSpPr txBox="1"/>
          <p:nvPr/>
        </p:nvSpPr>
        <p:spPr>
          <a:xfrm>
            <a:off x="1500000" y="1806050"/>
            <a:ext cx="6144000" cy="18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Crowd-coding: </a:t>
            </a:r>
            <a:r>
              <a:rPr b="1" lang="en" sz="36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Redes neuronales con Keras</a:t>
            </a:r>
            <a:r>
              <a:rPr b="1" lang="en" sz="3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b="1">
              <a:solidFill>
                <a:srgbClr val="FFFFFF"/>
              </a:solidFill>
            </a:endParaRPr>
          </a:p>
        </p:txBody>
      </p:sp>
      <p:pic>
        <p:nvPicPr>
          <p:cNvPr id="596" name="Google Shape;596;p10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7" name="Google Shape;597;p10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8" name="Google Shape;598;p10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3" name="Google Shape;603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0087" y="-16925"/>
            <a:ext cx="9204173" cy="5177347"/>
          </a:xfrm>
          <a:prstGeom prst="rect">
            <a:avLst/>
          </a:prstGeom>
          <a:noFill/>
          <a:ln>
            <a:noFill/>
          </a:ln>
        </p:spPr>
      </p:pic>
      <p:sp>
        <p:nvSpPr>
          <p:cNvPr id="604" name="Google Shape;604;p105"/>
          <p:cNvSpPr/>
          <p:nvPr/>
        </p:nvSpPr>
        <p:spPr>
          <a:xfrm>
            <a:off x="803550" y="1659000"/>
            <a:ext cx="7536900" cy="1825500"/>
          </a:xfrm>
          <a:prstGeom prst="roundRect">
            <a:avLst>
              <a:gd fmla="val 16667" name="adj"/>
            </a:avLst>
          </a:prstGeom>
          <a:solidFill>
            <a:srgbClr val="434343">
              <a:alpha val="57690"/>
            </a:srgbClr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5" name="Google Shape;605;p105"/>
          <p:cNvSpPr txBox="1"/>
          <p:nvPr/>
        </p:nvSpPr>
        <p:spPr>
          <a:xfrm>
            <a:off x="1500000" y="1806050"/>
            <a:ext cx="6144000" cy="18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Challenge</a:t>
            </a:r>
            <a:r>
              <a:rPr b="1" lang="en" sz="3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: </a:t>
            </a:r>
            <a:r>
              <a:rPr b="1" lang="en" sz="36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Predicción aplicantes</a:t>
            </a:r>
            <a:endParaRPr b="1">
              <a:solidFill>
                <a:srgbClr val="FFFFFF"/>
              </a:solidFill>
            </a:endParaRPr>
          </a:p>
        </p:txBody>
      </p:sp>
      <p:pic>
        <p:nvPicPr>
          <p:cNvPr id="606" name="Google Shape;606;p10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10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" name="Google Shape;608;p10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3" name="Google Shape;613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0087" y="-16925"/>
            <a:ext cx="9204173" cy="5177347"/>
          </a:xfrm>
          <a:prstGeom prst="rect">
            <a:avLst/>
          </a:prstGeom>
          <a:noFill/>
          <a:ln>
            <a:noFill/>
          </a:ln>
        </p:spPr>
      </p:pic>
      <p:sp>
        <p:nvSpPr>
          <p:cNvPr id="614" name="Google Shape;614;p106"/>
          <p:cNvSpPr/>
          <p:nvPr/>
        </p:nvSpPr>
        <p:spPr>
          <a:xfrm>
            <a:off x="803550" y="1659000"/>
            <a:ext cx="7536900" cy="1825500"/>
          </a:xfrm>
          <a:prstGeom prst="roundRect">
            <a:avLst>
              <a:gd fmla="val 16667" name="adj"/>
            </a:avLst>
          </a:prstGeom>
          <a:solidFill>
            <a:srgbClr val="434343">
              <a:alpha val="57690"/>
            </a:srgbClr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5" name="Google Shape;615;p106"/>
          <p:cNvSpPr txBox="1"/>
          <p:nvPr/>
        </p:nvSpPr>
        <p:spPr>
          <a:xfrm>
            <a:off x="1500000" y="1806050"/>
            <a:ext cx="6144000" cy="18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Challenge: </a:t>
            </a:r>
            <a:r>
              <a:rPr b="1" lang="en" sz="36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IMDB + Keras.</a:t>
            </a:r>
            <a:endParaRPr b="1">
              <a:solidFill>
                <a:srgbClr val="FFFFFF"/>
              </a:solidFill>
            </a:endParaRPr>
          </a:p>
        </p:txBody>
      </p:sp>
      <p:pic>
        <p:nvPicPr>
          <p:cNvPr id="616" name="Google Shape;616;p10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7" name="Google Shape;617;p10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8" name="Google Shape;618;p10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3" name="Google Shape;623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325800" y="0"/>
            <a:ext cx="10469800" cy="5234900"/>
          </a:xfrm>
          <a:prstGeom prst="rect">
            <a:avLst/>
          </a:prstGeom>
          <a:noFill/>
          <a:ln>
            <a:noFill/>
          </a:ln>
        </p:spPr>
      </p:pic>
      <p:sp>
        <p:nvSpPr>
          <p:cNvPr id="624" name="Google Shape;624;p107"/>
          <p:cNvSpPr txBox="1"/>
          <p:nvPr/>
        </p:nvSpPr>
        <p:spPr>
          <a:xfrm>
            <a:off x="500350" y="3785575"/>
            <a:ext cx="1697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Q &amp; A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625" name="Google Shape;625;p10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108"/>
          <p:cNvSpPr txBox="1"/>
          <p:nvPr/>
        </p:nvSpPr>
        <p:spPr>
          <a:xfrm>
            <a:off x="4094075" y="1357800"/>
            <a:ext cx="4418700" cy="24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Módulo VII</a:t>
            </a: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: Deep Learning.</a:t>
            </a:r>
            <a:endParaRPr b="1"/>
          </a:p>
        </p:txBody>
      </p:sp>
      <p:pic>
        <p:nvPicPr>
          <p:cNvPr id="631" name="Google Shape;631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2" name="Google Shape;632;p1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3" name="Google Shape;633;p10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53475" y="0"/>
            <a:ext cx="324256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46"/>
          <p:cNvSpPr txBox="1"/>
          <p:nvPr/>
        </p:nvSpPr>
        <p:spPr>
          <a:xfrm>
            <a:off x="281125" y="1959000"/>
            <a:ext cx="3499200" cy="12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Click acá: Video en Youtube @ Stanford Online</a:t>
            </a:r>
            <a:endParaRPr b="1" sz="2100">
              <a:solidFill>
                <a:srgbClr val="441848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6" name="Google Shape;206;p46"/>
          <p:cNvSpPr txBox="1"/>
          <p:nvPr/>
        </p:nvSpPr>
        <p:spPr>
          <a:xfrm>
            <a:off x="295125" y="129575"/>
            <a:ext cx="85383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CS221 Artificial</a:t>
            </a:r>
            <a:r>
              <a:rPr b="1" lang="en" sz="30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 Intelligence: Principles and techniques </a:t>
            </a:r>
            <a:endParaRPr sz="3000"/>
          </a:p>
        </p:txBody>
      </p:sp>
      <p:pic>
        <p:nvPicPr>
          <p:cNvPr id="207" name="Google Shape;207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80325" y="1197813"/>
            <a:ext cx="4884449" cy="2747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47"/>
          <p:cNvSpPr txBox="1"/>
          <p:nvPr/>
        </p:nvSpPr>
        <p:spPr>
          <a:xfrm>
            <a:off x="377100" y="157675"/>
            <a:ext cx="85797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Hands-On Machine Learning with Scikit-Learn, Keras &amp; TensorFlow 2nd ed.</a:t>
            </a:r>
            <a:endParaRPr sz="2700"/>
          </a:p>
        </p:txBody>
      </p:sp>
      <p:pic>
        <p:nvPicPr>
          <p:cNvPr id="213" name="Google Shape;213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7100" y="1218200"/>
            <a:ext cx="2846782" cy="3735328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47"/>
          <p:cNvSpPr txBox="1"/>
          <p:nvPr/>
        </p:nvSpPr>
        <p:spPr>
          <a:xfrm>
            <a:off x="4755600" y="2302800"/>
            <a:ext cx="3676500" cy="11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6"/>
              </a:rPr>
              <a:t>Capítulo 10: Introducción a las redes neuronales artificiales con Keras.</a:t>
            </a:r>
            <a:endParaRPr b="1" sz="2100">
              <a:solidFill>
                <a:srgbClr val="441848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48"/>
          <p:cNvSpPr txBox="1"/>
          <p:nvPr/>
        </p:nvSpPr>
        <p:spPr>
          <a:xfrm>
            <a:off x="377100" y="157675"/>
            <a:ext cx="85797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Hands-On Machine Learning with Scikit-Learn, Keras &amp; TensorFlow 2nd ed.</a:t>
            </a:r>
            <a:endParaRPr sz="2700"/>
          </a:p>
        </p:txBody>
      </p:sp>
      <p:pic>
        <p:nvPicPr>
          <p:cNvPr id="221" name="Google Shape;221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7100" y="1218200"/>
            <a:ext cx="2846782" cy="3735328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48"/>
          <p:cNvSpPr txBox="1"/>
          <p:nvPr/>
        </p:nvSpPr>
        <p:spPr>
          <a:xfrm>
            <a:off x="4755600" y="2302800"/>
            <a:ext cx="3676500" cy="11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6"/>
              </a:rPr>
              <a:t>Capítulo 10: Introducción a las redes neuronales artificiales con Keras.</a:t>
            </a:r>
            <a:endParaRPr b="1" sz="2100">
              <a:solidFill>
                <a:srgbClr val="441848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